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56" r:id="rId3"/>
    <p:sldId id="257" r:id="rId4"/>
    <p:sldId id="268" r:id="rId5"/>
    <p:sldId id="259" r:id="rId6"/>
    <p:sldId id="267" r:id="rId7"/>
    <p:sldId id="260" r:id="rId8"/>
    <p:sldId id="261" r:id="rId9"/>
    <p:sldId id="262" r:id="rId10"/>
    <p:sldId id="265" r:id="rId11"/>
    <p:sldId id="269" r:id="rId12"/>
    <p:sldId id="264" r:id="rId13"/>
    <p:sldId id="25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6DBF7-AD9C-411D-A1A0-3376E8CD7C85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7CC98-D7E8-4D72-A726-AC3FCD041E7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27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7CC98-D7E8-4D72-A726-AC3FCD041E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9308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7CC98-D7E8-4D72-A726-AC3FCD041E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5568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7CC98-D7E8-4D72-A726-AC3FCD041E7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610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7CC98-D7E8-4D72-A726-AC3FCD041E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17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8161-8A9B-4A1E-BDF9-18902105C13C}" type="datetimeFigureOut">
              <a:rPr lang="fr-FR" smtClean="0"/>
              <a:pPr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9D35-24BD-4587-9E1C-44BE44BD1C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LABORATORY ORGNISATION</a:t>
            </a:r>
            <a:r>
              <a:rPr lang="en-US" sz="2800" dirty="0"/>
              <a:t> (</a:t>
            </a:r>
            <a:r>
              <a:rPr lang="en-US" sz="2800" b="1" dirty="0"/>
              <a:t>Reagents, equipment and quality control</a:t>
            </a:r>
            <a:r>
              <a:rPr lang="en-US" sz="2800" dirty="0"/>
              <a:t>)</a:t>
            </a:r>
            <a:endParaRPr lang="fr-FR" sz="2800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ORGANIZATION OF </a:t>
            </a:r>
            <a:r>
              <a:rPr lang="en-US" sz="2200" b="1" dirty="0" smtClean="0"/>
              <a:t>REAGENTS</a:t>
            </a:r>
            <a:r>
              <a:rPr lang="en-US" sz="2200" dirty="0"/>
              <a:t> </a:t>
            </a:r>
            <a:r>
              <a:rPr lang="en-US" sz="2200" b="1" dirty="0" smtClean="0"/>
              <a:t>AND</a:t>
            </a:r>
            <a:r>
              <a:rPr lang="en-US" sz="2200" dirty="0" smtClean="0"/>
              <a:t> </a:t>
            </a:r>
            <a:r>
              <a:rPr lang="fr-FR" sz="2200" b="1" dirty="0" smtClean="0"/>
              <a:t>EQUIPMENT</a:t>
            </a:r>
            <a:endParaRPr lang="en-US" sz="2200" dirty="0" smtClean="0"/>
          </a:p>
          <a:p>
            <a:r>
              <a:rPr lang="en-US" sz="2200" dirty="0" smtClean="0"/>
              <a:t>Liquid </a:t>
            </a:r>
            <a:r>
              <a:rPr lang="en-US" sz="2200" dirty="0"/>
              <a:t>chemicals, powder chemicals, Reagents for chemistry and </a:t>
            </a:r>
            <a:r>
              <a:rPr lang="en-US" sz="2200" dirty="0" smtClean="0"/>
              <a:t>serology</a:t>
            </a:r>
            <a:r>
              <a:rPr lang="en-US" sz="2200" dirty="0"/>
              <a:t>,</a:t>
            </a:r>
            <a:r>
              <a:rPr lang="en-US" sz="2200" dirty="0" smtClean="0"/>
              <a:t> flammable </a:t>
            </a:r>
            <a:r>
              <a:rPr lang="en-US" sz="2200" dirty="0"/>
              <a:t>chemicals and photosensitive reagents.</a:t>
            </a:r>
          </a:p>
          <a:p>
            <a:r>
              <a:rPr lang="en-US" sz="2200" dirty="0" smtClean="0"/>
              <a:t>Two </a:t>
            </a:r>
            <a:r>
              <a:rPr lang="en-US" sz="2200" dirty="0"/>
              <a:t>microscopes, a </a:t>
            </a:r>
            <a:r>
              <a:rPr lang="en-US" sz="2200" dirty="0" smtClean="0"/>
              <a:t>glucometer, a </a:t>
            </a:r>
            <a:r>
              <a:rPr lang="en-US" sz="2200" dirty="0"/>
              <a:t>Bunsen burner, </a:t>
            </a:r>
            <a:r>
              <a:rPr lang="fr-FR" sz="2200" dirty="0" err="1"/>
              <a:t>differential</a:t>
            </a:r>
            <a:r>
              <a:rPr lang="fr-FR" sz="2200" dirty="0"/>
              <a:t> </a:t>
            </a:r>
            <a:r>
              <a:rPr lang="fr-FR" sz="2200" dirty="0" err="1"/>
              <a:t>counter</a:t>
            </a:r>
            <a:r>
              <a:rPr lang="fr-FR" sz="2200" dirty="0"/>
              <a:t>, </a:t>
            </a:r>
            <a:r>
              <a:rPr lang="en-US" sz="2200" dirty="0"/>
              <a:t>an oven </a:t>
            </a:r>
            <a:r>
              <a:rPr lang="fr-FR" sz="2200" dirty="0"/>
              <a:t>and</a:t>
            </a:r>
            <a:r>
              <a:rPr lang="fr-FR" sz="2200" b="1" dirty="0"/>
              <a:t> </a:t>
            </a:r>
            <a:r>
              <a:rPr lang="en-US" sz="2200" dirty="0"/>
              <a:t>a chemical analyzer.</a:t>
            </a:r>
          </a:p>
          <a:p>
            <a:pPr marL="0" lvl="0" indent="0">
              <a:buNone/>
            </a:pPr>
            <a:r>
              <a:rPr lang="fr-FR" sz="2200" b="1" dirty="0"/>
              <a:t>QUALITY CONTROL</a:t>
            </a:r>
            <a:endParaRPr lang="en-US" sz="2200" dirty="0"/>
          </a:p>
          <a:p>
            <a:r>
              <a:rPr lang="en-US" sz="2200" dirty="0"/>
              <a:t>Laboratory records, specimen handling, new batches of reagent, reagents for chemistry and serology, dusting, and the microscope </a:t>
            </a:r>
          </a:p>
          <a:p>
            <a:endParaRPr lang="fr-FR" sz="2200" dirty="0" smtClean="0"/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SPECIMEN FLOW </a:t>
            </a:r>
            <a:r>
              <a:rPr lang="en-US" sz="2800" dirty="0" smtClean="0"/>
              <a:t>CHART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/>
              <a:t>ANALYTICAL RUNS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b="1" dirty="0" smtClean="0"/>
              <a:t>SEROLOGICAL </a:t>
            </a:r>
            <a:r>
              <a:rPr lang="en-US" sz="2400" b="1" dirty="0"/>
              <a:t>TESTS</a:t>
            </a:r>
            <a:endParaRPr lang="en-US" sz="2400" dirty="0"/>
          </a:p>
          <a:p>
            <a:r>
              <a:rPr lang="en-US" sz="2400" dirty="0"/>
              <a:t>The various serological tests carried out in the laboratory are: </a:t>
            </a:r>
            <a:r>
              <a:rPr lang="en-US" sz="2400" dirty="0" err="1"/>
              <a:t>Widal</a:t>
            </a:r>
            <a:r>
              <a:rPr lang="en-US" sz="2400" i="1" dirty="0"/>
              <a:t>, H. pylori, </a:t>
            </a:r>
            <a:r>
              <a:rPr lang="en-US" sz="2400" dirty="0"/>
              <a:t>VDRL, SVDRL, Hepatitis B and C, ASLO, CRP, Blood grouping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2221566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Haematological</a:t>
            </a:r>
            <a:r>
              <a:rPr lang="en-US" sz="2400" b="1" dirty="0" smtClean="0"/>
              <a:t> tests</a:t>
            </a:r>
            <a:endParaRPr lang="en-US" sz="2400" dirty="0"/>
          </a:p>
          <a:p>
            <a:r>
              <a:rPr lang="en-US" sz="2400" dirty="0" smtClean="0"/>
              <a:t>They include: </a:t>
            </a:r>
            <a:r>
              <a:rPr lang="en-US" sz="2400" dirty="0"/>
              <a:t>WBC count, differential </a:t>
            </a:r>
            <a:r>
              <a:rPr lang="en-US" sz="2400" dirty="0" smtClean="0"/>
              <a:t>count</a:t>
            </a:r>
            <a:r>
              <a:rPr lang="en-US" sz="2400" dirty="0"/>
              <a:t>, blood sugar, </a:t>
            </a:r>
            <a:r>
              <a:rPr lang="en-US" sz="2400" dirty="0" err="1"/>
              <a:t>Hb</a:t>
            </a:r>
            <a:r>
              <a:rPr lang="en-US" sz="2400" dirty="0"/>
              <a:t> </a:t>
            </a:r>
            <a:r>
              <a:rPr lang="en-US" sz="2400" dirty="0" smtClean="0"/>
              <a:t>and MP.</a:t>
            </a:r>
          </a:p>
          <a:p>
            <a:r>
              <a:rPr lang="en-US" sz="2400" dirty="0" err="1" smtClean="0"/>
              <a:t>Haemoglobin</a:t>
            </a:r>
            <a:r>
              <a:rPr lang="en-US" sz="2400" dirty="0" smtClean="0"/>
              <a:t> (</a:t>
            </a:r>
            <a:r>
              <a:rPr lang="en-US" sz="2400" dirty="0" err="1" smtClean="0"/>
              <a:t>Hb</a:t>
            </a:r>
            <a:r>
              <a:rPr lang="en-US" sz="2400" dirty="0"/>
              <a:t>) Estimation Using The </a:t>
            </a:r>
            <a:r>
              <a:rPr lang="en-US" sz="2400" dirty="0" err="1"/>
              <a:t>Haematocrit</a:t>
            </a:r>
            <a:r>
              <a:rPr lang="en-US" sz="2400" dirty="0"/>
              <a:t> (</a:t>
            </a:r>
            <a:r>
              <a:rPr lang="en-US" sz="2400" dirty="0" err="1"/>
              <a:t>Hct</a:t>
            </a:r>
            <a:r>
              <a:rPr lang="en-US" sz="2400" dirty="0"/>
              <a:t>) </a:t>
            </a:r>
            <a:r>
              <a:rPr lang="en-US" sz="2400" dirty="0" smtClean="0"/>
              <a:t>Method</a:t>
            </a:r>
          </a:p>
          <a:p>
            <a:pPr marL="0" indent="0">
              <a:buNone/>
            </a:pPr>
            <a:r>
              <a:rPr lang="en-US" sz="2400" b="1" dirty="0" smtClean="0"/>
              <a:t>   Parasitology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They include; </a:t>
            </a:r>
            <a:r>
              <a:rPr lang="en-US" sz="2400" dirty="0"/>
              <a:t>stool </a:t>
            </a:r>
            <a:r>
              <a:rPr lang="en-US" sz="2400" dirty="0" smtClean="0"/>
              <a:t>analysis, </a:t>
            </a:r>
            <a:r>
              <a:rPr lang="en-US" sz="2400" dirty="0" err="1" smtClean="0"/>
              <a:t>urinalysis</a:t>
            </a:r>
            <a:r>
              <a:rPr lang="en-US" sz="2400" b="1" dirty="0" err="1" smtClean="0"/>
              <a:t>,</a:t>
            </a:r>
            <a:r>
              <a:rPr lang="en-US" sz="2400" dirty="0" err="1" smtClean="0"/>
              <a:t>skin</a:t>
            </a:r>
            <a:r>
              <a:rPr lang="en-US" sz="2400" dirty="0" smtClean="0"/>
              <a:t> </a:t>
            </a:r>
            <a:r>
              <a:rPr lang="en-US" sz="2400" dirty="0" err="1" smtClean="0"/>
              <a:t>scapping</a:t>
            </a:r>
            <a:r>
              <a:rPr lang="en-US" sz="2400" dirty="0" smtClean="0"/>
              <a:t>, VS,US and </a:t>
            </a:r>
            <a:r>
              <a:rPr lang="en-US" sz="2400" dirty="0"/>
              <a:t>skin </a:t>
            </a:r>
            <a:r>
              <a:rPr lang="en-US" sz="2400" dirty="0" smtClean="0"/>
              <a:t>snip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600" b="1" dirty="0" smtClean="0"/>
              <a:t>Bacteriology</a:t>
            </a:r>
          </a:p>
          <a:p>
            <a:pPr marL="0" indent="0">
              <a:buNone/>
            </a:pPr>
            <a:r>
              <a:rPr lang="en-US" sz="2400" dirty="0" smtClean="0"/>
              <a:t>These include; culture and sensitivity</a:t>
            </a:r>
          </a:p>
          <a:p>
            <a:pPr marL="0" indent="0">
              <a:buNone/>
            </a:pPr>
            <a:r>
              <a:rPr lang="en-US" sz="2400" b="1" dirty="0" smtClean="0"/>
              <a:t>    Biochemistry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 smtClean="0"/>
              <a:t>They include; SGOT, SGPT, </a:t>
            </a:r>
            <a:r>
              <a:rPr lang="en-US" sz="2400" dirty="0" err="1" smtClean="0"/>
              <a:t>electrolytes,creatinine</a:t>
            </a:r>
            <a:r>
              <a:rPr lang="en-US" sz="2400" dirty="0"/>
              <a:t>, urea </a:t>
            </a:r>
            <a:r>
              <a:rPr lang="en-US" sz="2400" dirty="0" smtClean="0"/>
              <a:t>, BUN</a:t>
            </a:r>
            <a:endParaRPr lang="en-US" sz="2400" dirty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en-US" b="1" dirty="0"/>
              <a:t> </a:t>
            </a:r>
            <a:r>
              <a:rPr lang="en-US" sz="2900" b="1" dirty="0"/>
              <a:t>Medical diagnosis of three most prevalent diseases in the </a:t>
            </a:r>
            <a:r>
              <a:rPr lang="en-US" sz="2900" b="1" dirty="0" smtClean="0"/>
              <a:t>Health Centre </a:t>
            </a:r>
            <a:r>
              <a:rPr lang="en-US" sz="2900" b="1" dirty="0"/>
              <a:t>for the past three </a:t>
            </a:r>
            <a:r>
              <a:rPr lang="en-US" sz="2900" b="1" dirty="0" smtClean="0"/>
              <a:t>years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en-US" sz="27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Table </a:t>
            </a:r>
            <a:r>
              <a:rPr lang="en-US" sz="2700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700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Statistics of the most prevalent diseases 2009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6490135"/>
              </p:ext>
            </p:extLst>
          </p:nvPr>
        </p:nvGraphicFramePr>
        <p:xfrm>
          <a:off x="1331640" y="2492896"/>
          <a:ext cx="6415648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670"/>
                <a:gridCol w="1222132"/>
                <a:gridCol w="1604636"/>
                <a:gridCol w="1574210"/>
              </a:tblGrid>
              <a:tr h="41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WIDAL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H.pylori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ASLO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651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62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52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3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 positive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346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33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Percentage of patient tested positive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53.5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53.2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34.6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8837950"/>
              </p:ext>
            </p:extLst>
          </p:nvPr>
        </p:nvGraphicFramePr>
        <p:xfrm>
          <a:off x="611560" y="826641"/>
          <a:ext cx="6912769" cy="2314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3900"/>
                <a:gridCol w="1318391"/>
                <a:gridCol w="1731314"/>
                <a:gridCol w="1689164"/>
              </a:tblGrid>
              <a:tr h="330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WIDAL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H.pylori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Hb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1095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232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822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 positive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678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144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267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Percentage of patient tested positive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60.4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62.1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31.8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5000253"/>
              </p:ext>
            </p:extLst>
          </p:nvPr>
        </p:nvGraphicFramePr>
        <p:xfrm>
          <a:off x="683568" y="4221087"/>
          <a:ext cx="6984775" cy="24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179"/>
                <a:gridCol w="1330546"/>
                <a:gridCol w="1747771"/>
                <a:gridCol w="1712279"/>
              </a:tblGrid>
              <a:tr h="349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WIDAL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H.pylori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Hb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584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277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1118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Number of patient tested positive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304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146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377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Percentage of patient tested positive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51.2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52.7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33.8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147"/>
            <a:ext cx="9059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</a:tabLst>
            </a:pPr>
            <a:r>
              <a:rPr kumimoji="0" lang="en-US" sz="2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Table2: Statistics of the most prevalent diseases 2010</a:t>
            </a:r>
            <a:endParaRPr kumimoji="0" lang="en-US" sz="2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</a:tabLst>
            </a:pPr>
            <a:endParaRPr kumimoji="0" lang="en-US" sz="2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463636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Table 3:</a:t>
            </a:r>
            <a:r>
              <a:rPr lang="en-US" dirty="0"/>
              <a:t> </a:t>
            </a:r>
            <a:r>
              <a:rPr lang="en-US" sz="2200" b="1" dirty="0"/>
              <a:t>Statistics of the most prevalent diseases 2011</a:t>
            </a:r>
          </a:p>
        </p:txBody>
      </p:sp>
    </p:spTree>
    <p:extLst>
      <p:ext uri="{BB962C8B-B14F-4D97-AF65-F5344CB8AC3E}">
        <p14:creationId xmlns="" xmlns:p14="http://schemas.microsoft.com/office/powerpoint/2010/main" val="384498844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1119399"/>
              </p:ext>
            </p:extLst>
          </p:nvPr>
        </p:nvGraphicFramePr>
        <p:xfrm>
          <a:off x="1043608" y="1484784"/>
          <a:ext cx="6480721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959"/>
                <a:gridCol w="1415425"/>
                <a:gridCol w="1420988"/>
                <a:gridCol w="1603349"/>
              </a:tblGrid>
              <a:tr h="3506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H.pylori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Hb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Widal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42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Number of patient tested positive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>
                          <a:effectLst/>
                        </a:rPr>
                        <a:t>Percentage of patient tested positive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66.7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28.6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400" dirty="0">
                          <a:effectLst/>
                        </a:rPr>
                        <a:t>25.5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1609725" algn="l"/>
              </a:tabLst>
            </a:pP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Table 4: </a:t>
            </a:r>
            <a:r>
              <a:rPr lang="en-US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Statistic of the three most incident laboratory diagnosis from the 23</a:t>
            </a:r>
            <a:r>
              <a:rPr lang="en-US" sz="2400" baseline="30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rd</a:t>
            </a:r>
            <a:r>
              <a:rPr lang="en-US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April 2012 to 18</a:t>
            </a:r>
            <a:r>
              <a:rPr lang="en-US" sz="2400" baseline="30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th</a:t>
            </a:r>
            <a:r>
              <a:rPr lang="en-US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May 2012 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869160"/>
            <a:ext cx="8147248" cy="12570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DISCUSION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363279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84"/>
            <a:ext cx="84858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Recommendation</a:t>
            </a:r>
            <a:endParaRPr lang="en-US" sz="28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Stool culture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err="1" smtClean="0"/>
              <a:t>Labelling</a:t>
            </a:r>
            <a:r>
              <a:rPr lang="en-US" sz="2400" dirty="0" smtClean="0"/>
              <a:t> </a:t>
            </a:r>
            <a:r>
              <a:rPr lang="en-US" sz="2400" dirty="0"/>
              <a:t>of WBC tubes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Use of </a:t>
            </a:r>
            <a:r>
              <a:rPr lang="en-US" sz="2400" dirty="0" err="1" smtClean="0"/>
              <a:t>Drabkins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A Rotator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 Timer and clock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A distiller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Space for VS and US collection</a:t>
            </a:r>
          </a:p>
          <a:p>
            <a:pPr algn="ctr"/>
            <a:r>
              <a:rPr lang="en-US" sz="2400" b="1" dirty="0"/>
              <a:t> </a:t>
            </a:r>
            <a:r>
              <a:rPr lang="en-US" sz="2800" b="1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2488102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3994" y="332656"/>
            <a:ext cx="68407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2400" b="1" dirty="0"/>
              <a:t>ACKNOWLEDGEMENT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Holy Spirit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Our sincere gratitude goes to the school administration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the Matron of St. Martins de </a:t>
            </a:r>
            <a:r>
              <a:rPr lang="en-US" sz="2400" dirty="0" err="1" smtClean="0"/>
              <a:t>Porres</a:t>
            </a:r>
            <a:r>
              <a:rPr lang="en-US" sz="2400" dirty="0" smtClean="0"/>
              <a:t> </a:t>
            </a:r>
            <a:r>
              <a:rPr lang="en-US" sz="2400" dirty="0"/>
              <a:t>Health Center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We equally appreciate the laboratory charge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staff of St. Martins de </a:t>
            </a:r>
            <a:r>
              <a:rPr lang="en-US" sz="2400" dirty="0" err="1" smtClean="0"/>
              <a:t>Porres</a:t>
            </a:r>
            <a:r>
              <a:rPr lang="en-US" sz="2400" dirty="0" smtClean="0"/>
              <a:t> </a:t>
            </a:r>
            <a:r>
              <a:rPr lang="en-US" sz="2400" dirty="0"/>
              <a:t>Health Center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School laboratory staff and our supervisors.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parents and love ones.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7255676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DEDICATION                                   </a:t>
            </a:r>
            <a:endParaRPr lang="en-US" sz="2800" dirty="0"/>
          </a:p>
          <a:p>
            <a:pPr>
              <a:lnSpc>
                <a:spcPct val="200000"/>
              </a:lnSpc>
            </a:pPr>
            <a:r>
              <a:rPr lang="en-US" sz="2800" dirty="0"/>
              <a:t>We dedicate this piece of work to the almighty God who has been with us throughout this internship period.                                                                                                                           </a:t>
            </a:r>
            <a:r>
              <a:rPr lang="en-US" dirty="0"/>
              <a:t>                                    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75703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SUMMARY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/>
              <a:t>INTERNSHIP </a:t>
            </a:r>
            <a:r>
              <a:rPr lang="fr-FR" sz="2400" dirty="0" smtClean="0"/>
              <a:t>AREA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HEALTH </a:t>
            </a:r>
            <a:r>
              <a:rPr lang="fr-FR" sz="2400" dirty="0"/>
              <a:t>CENTRE AND BED </a:t>
            </a:r>
            <a:r>
              <a:rPr lang="fr-FR" sz="2400" dirty="0" smtClean="0"/>
              <a:t>CAPACITY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LABORATORY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SPECIMEN </a:t>
            </a:r>
            <a:r>
              <a:rPr lang="fr-FR" sz="2400" dirty="0"/>
              <a:t>FLOW </a:t>
            </a:r>
            <a:r>
              <a:rPr lang="fr-FR" sz="2400" dirty="0" smtClean="0"/>
              <a:t>CHART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ANALYTICAL RUNS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DISCUSSION,RECOMMENDATION </a:t>
            </a:r>
            <a:r>
              <a:rPr lang="fr-FR" sz="2400" dirty="0"/>
              <a:t>AND </a:t>
            </a:r>
            <a:r>
              <a:rPr lang="fr-FR" sz="2400" dirty="0" smtClean="0"/>
              <a:t>CONCLUSION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ACKNOWLEDGEMENT AND DEDICATION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800" dirty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en-US" b="1" dirty="0"/>
              <a:t>INTERNSHIP AREA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en-US" b="1" dirty="0"/>
              <a:t>Definition</a:t>
            </a:r>
            <a:endParaRPr lang="en-US" dirty="0"/>
          </a:p>
          <a:p>
            <a:r>
              <a:rPr lang="en-US" b="1" dirty="0"/>
              <a:t>Objectives</a:t>
            </a:r>
            <a:endParaRPr lang="en-US" dirty="0"/>
          </a:p>
          <a:p>
            <a:pPr lvl="0"/>
            <a:r>
              <a:rPr lang="en-US" dirty="0"/>
              <a:t>To gain new skills and perfect acquired skills</a:t>
            </a:r>
          </a:p>
          <a:p>
            <a:pPr lvl="0"/>
            <a:r>
              <a:rPr lang="en-US" dirty="0"/>
              <a:t> To see laboratory setup of different institutions and their protocol</a:t>
            </a:r>
          </a:p>
          <a:p>
            <a:pPr lvl="0"/>
            <a:r>
              <a:rPr lang="en-US" dirty="0"/>
              <a:t>To discover new areas and the behavior of the indigenes toward health.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GEOGRAPHICAL LOCATION OF THE AREA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Wum</a:t>
            </a:r>
            <a:r>
              <a:rPr lang="en-US" sz="2400" dirty="0" smtClean="0"/>
              <a:t> </a:t>
            </a:r>
            <a:r>
              <a:rPr lang="en-US" sz="2400" dirty="0"/>
              <a:t>central subdivision is located in </a:t>
            </a:r>
            <a:r>
              <a:rPr lang="en-US" sz="2400" dirty="0" err="1"/>
              <a:t>menchum</a:t>
            </a:r>
            <a:r>
              <a:rPr lang="en-US" sz="2400" dirty="0"/>
              <a:t> division.</a:t>
            </a:r>
          </a:p>
          <a:p>
            <a:r>
              <a:rPr lang="fr-FR" sz="2400" dirty="0" err="1"/>
              <a:t>Zoa</a:t>
            </a:r>
            <a:r>
              <a:rPr lang="fr-FR" sz="2400" dirty="0"/>
              <a:t> – </a:t>
            </a:r>
            <a:r>
              <a:rPr lang="fr-FR" sz="2400" dirty="0" err="1"/>
              <a:t>Zoa</a:t>
            </a:r>
            <a:r>
              <a:rPr lang="fr-FR" sz="2400" dirty="0"/>
              <a:t>, </a:t>
            </a:r>
            <a:r>
              <a:rPr lang="fr-FR" sz="2400" dirty="0" err="1"/>
              <a:t>Furawa</a:t>
            </a:r>
            <a:r>
              <a:rPr lang="fr-FR" sz="2400" dirty="0"/>
              <a:t>- </a:t>
            </a:r>
            <a:r>
              <a:rPr lang="fr-FR" sz="2400" dirty="0" err="1"/>
              <a:t>Furawa</a:t>
            </a:r>
            <a:r>
              <a:rPr lang="fr-FR" sz="2400" dirty="0"/>
              <a:t> , </a:t>
            </a:r>
            <a:r>
              <a:rPr lang="en-US" sz="2400" dirty="0" err="1"/>
              <a:t>Menchum</a:t>
            </a:r>
            <a:r>
              <a:rPr lang="en-US" sz="2400" dirty="0"/>
              <a:t> valley –</a:t>
            </a:r>
            <a:r>
              <a:rPr lang="en-US" sz="2400" dirty="0" err="1"/>
              <a:t>Benakuma</a:t>
            </a:r>
            <a:r>
              <a:rPr lang="en-US" sz="2400" dirty="0"/>
              <a:t>, and </a:t>
            </a:r>
          </a:p>
          <a:p>
            <a:r>
              <a:rPr lang="en-US" sz="2400" dirty="0" err="1" smtClean="0"/>
              <a:t>Wum</a:t>
            </a:r>
            <a:r>
              <a:rPr lang="en-US" sz="2400" dirty="0" smtClean="0"/>
              <a:t> </a:t>
            </a:r>
            <a:r>
              <a:rPr lang="en-US" sz="2400" dirty="0"/>
              <a:t>central -</a:t>
            </a:r>
            <a:r>
              <a:rPr lang="en-US" sz="2400" dirty="0" err="1" smtClean="0"/>
              <a:t>Wum</a:t>
            </a:r>
            <a:r>
              <a:rPr lang="en-US" sz="2400" dirty="0"/>
              <a:t> </a:t>
            </a:r>
          </a:p>
          <a:p>
            <a:r>
              <a:rPr lang="en-US" sz="2400" dirty="0" err="1"/>
              <a:t>Menchum</a:t>
            </a:r>
            <a:r>
              <a:rPr lang="en-US" sz="2400" dirty="0"/>
              <a:t> division is bounded to;</a:t>
            </a:r>
          </a:p>
          <a:p>
            <a:r>
              <a:rPr lang="en-US" sz="2400" dirty="0" smtClean="0"/>
              <a:t>west </a:t>
            </a:r>
            <a:r>
              <a:rPr lang="en-US" sz="2400" dirty="0"/>
              <a:t>and South by Nigeria, </a:t>
            </a:r>
            <a:r>
              <a:rPr lang="fr-FR" sz="2400" dirty="0"/>
              <a:t> East by </a:t>
            </a:r>
            <a:r>
              <a:rPr lang="fr-FR" sz="2400" dirty="0" err="1"/>
              <a:t>Mezam</a:t>
            </a:r>
            <a:r>
              <a:rPr lang="fr-FR" sz="2400" dirty="0"/>
              <a:t> division </a:t>
            </a:r>
            <a:r>
              <a:rPr lang="en-US" sz="2400" dirty="0"/>
              <a:t>and</a:t>
            </a:r>
          </a:p>
          <a:p>
            <a:r>
              <a:rPr lang="en-US" sz="2400" dirty="0" smtClean="0"/>
              <a:t>North </a:t>
            </a:r>
            <a:r>
              <a:rPr lang="en-US" sz="2400" dirty="0"/>
              <a:t>by </a:t>
            </a:r>
            <a:r>
              <a:rPr lang="en-US" sz="2400" dirty="0" err="1"/>
              <a:t>Boyo</a:t>
            </a:r>
            <a:r>
              <a:rPr lang="en-US" sz="2400" dirty="0"/>
              <a:t> division</a:t>
            </a:r>
          </a:p>
          <a:p>
            <a:r>
              <a:rPr lang="en-US" sz="2400" dirty="0"/>
              <a:t>Seasons: dry and rainy</a:t>
            </a:r>
          </a:p>
          <a:p>
            <a:r>
              <a:rPr lang="en-US" sz="2400" dirty="0"/>
              <a:t>Natural lakes (</a:t>
            </a:r>
            <a:r>
              <a:rPr lang="fr-FR" sz="2400" dirty="0" err="1"/>
              <a:t>Ilum</a:t>
            </a:r>
            <a:r>
              <a:rPr lang="fr-FR" sz="2400" dirty="0"/>
              <a:t>, </a:t>
            </a:r>
            <a:r>
              <a:rPr lang="fr-FR" sz="2400" dirty="0" err="1"/>
              <a:t>Wum</a:t>
            </a:r>
            <a:r>
              <a:rPr lang="fr-FR" sz="2400" dirty="0"/>
              <a:t>, </a:t>
            </a:r>
            <a:r>
              <a:rPr lang="fr-FR" sz="2400" dirty="0" err="1"/>
              <a:t>Nyos</a:t>
            </a:r>
            <a:r>
              <a:rPr lang="fr-FR" sz="2400" dirty="0"/>
              <a:t>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232025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HISTORY OF THE INDIGENES</a:t>
            </a:r>
            <a:r>
              <a:rPr lang="en-US" sz="2400" dirty="0"/>
              <a:t/>
            </a:r>
            <a:br>
              <a:rPr lang="en-US" sz="2400" dirty="0"/>
            </a:br>
            <a:endParaRPr lang="fr-FR" sz="24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-4223" y="1628800"/>
            <a:ext cx="91440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The </a:t>
            </a:r>
            <a:r>
              <a:rPr lang="en-US" sz="2200" dirty="0" err="1"/>
              <a:t>Aghem</a:t>
            </a:r>
            <a:r>
              <a:rPr lang="en-US" sz="2200" dirty="0"/>
              <a:t> people migrated from the </a:t>
            </a:r>
            <a:r>
              <a:rPr lang="en-US" sz="2200" dirty="0" err="1"/>
              <a:t>Munchi</a:t>
            </a:r>
            <a:r>
              <a:rPr lang="en-US" sz="2200" dirty="0"/>
              <a:t> state in Nigeria led by NLOM NNAM and settled in </a:t>
            </a:r>
            <a:r>
              <a:rPr lang="en-US" sz="2200" dirty="0" err="1"/>
              <a:t>Cheregha.The</a:t>
            </a:r>
            <a:r>
              <a:rPr lang="en-US" sz="2200" dirty="0"/>
              <a:t> palace was later transferred to </a:t>
            </a:r>
            <a:r>
              <a:rPr lang="en-US" sz="2200" dirty="0" err="1"/>
              <a:t>Zongokwo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400" b="1" dirty="0"/>
              <a:t>CULTURAL VALUES OF THE AREA</a:t>
            </a:r>
            <a:endParaRPr lang="en-US" sz="2400" dirty="0"/>
          </a:p>
          <a:p>
            <a:r>
              <a:rPr lang="en-US" sz="2200" dirty="0"/>
              <a:t>Main occupation and main dish</a:t>
            </a:r>
          </a:p>
          <a:p>
            <a:r>
              <a:rPr lang="en-US" sz="2200" dirty="0"/>
              <a:t>They have eight days in a week and a country Sunday </a:t>
            </a:r>
            <a:r>
              <a:rPr lang="en-US" sz="2200" dirty="0" smtClean="0"/>
              <a:t>“</a:t>
            </a:r>
            <a:r>
              <a:rPr lang="en-US" sz="2200" dirty="0" err="1"/>
              <a:t>Tchunchi</a:t>
            </a:r>
            <a:r>
              <a:rPr lang="en-US" sz="2200" dirty="0"/>
              <a:t>”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     </a:t>
            </a:r>
            <a:r>
              <a:rPr lang="en-US" sz="2400" b="1" dirty="0"/>
              <a:t>MARRIAGE INNITIATION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 </a:t>
            </a:r>
            <a:r>
              <a:rPr lang="fr-FR" sz="2400" b="1" dirty="0"/>
              <a:t>CULTURAL BELIEVES</a:t>
            </a:r>
            <a:endParaRPr lang="en-US" sz="2400" dirty="0"/>
          </a:p>
          <a:p>
            <a:r>
              <a:rPr lang="en-US" sz="2200" dirty="0"/>
              <a:t>Matrilineal inheritance</a:t>
            </a:r>
            <a:r>
              <a:rPr lang="en-US" sz="2200" dirty="0" smtClean="0"/>
              <a:t>, witchcraft, crowning </a:t>
            </a:r>
            <a:r>
              <a:rPr lang="en-US" sz="2200" dirty="0"/>
              <a:t>a chief, </a:t>
            </a:r>
            <a:r>
              <a:rPr lang="en-US" sz="2200" dirty="0" smtClean="0"/>
              <a:t>annual dance </a:t>
            </a:r>
            <a:r>
              <a:rPr lang="en-US" sz="2200" dirty="0"/>
              <a:t>“</a:t>
            </a:r>
            <a:r>
              <a:rPr lang="en-US" sz="2200" dirty="0" err="1"/>
              <a:t>dua</a:t>
            </a:r>
            <a:r>
              <a:rPr lang="en-US" sz="2200" dirty="0"/>
              <a:t>” </a:t>
            </a:r>
            <a:r>
              <a:rPr lang="en-US" sz="2200" b="1" dirty="0"/>
              <a:t> </a:t>
            </a:r>
            <a:endParaRPr lang="en-US" sz="2200" dirty="0"/>
          </a:p>
          <a:p>
            <a:endParaRPr lang="fr-FR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HEALTH CENTER </a:t>
            </a:r>
            <a:r>
              <a:rPr lang="en-US" sz="3100" b="1" dirty="0" smtClean="0"/>
              <a:t>SETTING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     HEALTH CENTRE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fr-FR" sz="2400" dirty="0" err="1"/>
              <a:t>Started</a:t>
            </a:r>
            <a:r>
              <a:rPr lang="fr-FR" sz="2400" dirty="0"/>
              <a:t> as </a:t>
            </a:r>
            <a:r>
              <a:rPr lang="fr-FR" sz="2400" dirty="0" err="1"/>
              <a:t>health</a:t>
            </a:r>
            <a:r>
              <a:rPr lang="fr-FR" sz="2400" dirty="0"/>
              <a:t> </a:t>
            </a:r>
            <a:r>
              <a:rPr lang="fr-FR" sz="2400" dirty="0" err="1"/>
              <a:t>awareness</a:t>
            </a:r>
            <a:r>
              <a:rPr lang="fr-FR" sz="2400" dirty="0"/>
              <a:t> </a:t>
            </a:r>
            <a:r>
              <a:rPr lang="fr-FR" sz="2400" dirty="0" smtClean="0"/>
              <a:t>program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 err="1" smtClean="0"/>
              <a:t>Approved</a:t>
            </a:r>
            <a:r>
              <a:rPr lang="fr-FR" sz="2400" dirty="0" smtClean="0"/>
              <a:t> </a:t>
            </a:r>
            <a:r>
              <a:rPr lang="fr-FR" sz="2400" dirty="0"/>
              <a:t>as </a:t>
            </a:r>
            <a:r>
              <a:rPr lang="fr-FR" sz="2400" dirty="0" err="1"/>
              <a:t>health</a:t>
            </a:r>
            <a:r>
              <a:rPr lang="fr-FR" sz="2400" dirty="0"/>
              <a:t> centre on 6th </a:t>
            </a:r>
            <a:r>
              <a:rPr lang="fr-FR" sz="2400" dirty="0" err="1"/>
              <a:t>july</a:t>
            </a:r>
            <a:r>
              <a:rPr lang="fr-FR" sz="2400" dirty="0"/>
              <a:t> </a:t>
            </a:r>
            <a:r>
              <a:rPr lang="fr-FR" sz="2400" dirty="0" smtClean="0"/>
              <a:t>1987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 It has grown to a </a:t>
            </a:r>
            <a:r>
              <a:rPr lang="en-US" sz="2400" dirty="0" err="1"/>
              <a:t>medicalised</a:t>
            </a:r>
            <a:r>
              <a:rPr lang="en-US" sz="2400" dirty="0"/>
              <a:t> health </a:t>
            </a:r>
            <a:r>
              <a:rPr lang="en-US" sz="2400" dirty="0" smtClean="0"/>
              <a:t>center</a:t>
            </a:r>
            <a:endParaRPr lang="fr-F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      Staff </a:t>
            </a:r>
            <a:r>
              <a:rPr lang="fr-FR" sz="2400" b="1" dirty="0" err="1"/>
              <a:t>strength</a:t>
            </a:r>
            <a:r>
              <a:rPr lang="fr-FR" sz="2400" b="1" dirty="0"/>
              <a:t> and </a:t>
            </a:r>
            <a:r>
              <a:rPr lang="fr-FR" sz="2400" b="1" dirty="0" err="1"/>
              <a:t>bed</a:t>
            </a:r>
            <a:r>
              <a:rPr lang="fr-FR" sz="2400" b="1" dirty="0"/>
              <a:t> </a:t>
            </a:r>
            <a:r>
              <a:rPr lang="fr-FR" sz="2400" b="1" dirty="0" err="1" smtClean="0"/>
              <a:t>capacity</a:t>
            </a:r>
            <a:r>
              <a:rPr lang="fr-FR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2400" dirty="0" err="1" smtClean="0"/>
              <a:t>Health</a:t>
            </a:r>
            <a:r>
              <a:rPr lang="fr-FR" sz="2400" dirty="0" smtClean="0"/>
              <a:t> </a:t>
            </a:r>
            <a:r>
              <a:rPr lang="fr-FR" sz="2400" dirty="0"/>
              <a:t>centre has 27works and 68beds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43980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ORGANI GRAM OF THE HEALTH CENTER</a:t>
            </a: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24542573"/>
              </p:ext>
            </p:extLst>
          </p:nvPr>
        </p:nvGraphicFramePr>
        <p:xfrm>
          <a:off x="1490663" y="1385888"/>
          <a:ext cx="6908800" cy="5260975"/>
        </p:xfrm>
        <a:graphic>
          <a:graphicData uri="http://schemas.openxmlformats.org/presentationml/2006/ole">
            <p:oleObj spid="_x0000_s1037" name="Document" r:id="rId3" imgW="6908383" imgH="5261754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DEPARTMENTS OF THE HEALTH CENTR</a:t>
            </a: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en-US" sz="2800" b="1" dirty="0" smtClean="0"/>
              <a:t>OUT </a:t>
            </a:r>
            <a:r>
              <a:rPr lang="en-US" sz="2800" b="1" dirty="0"/>
              <a:t>PATIENTS </a:t>
            </a:r>
            <a:r>
              <a:rPr lang="en-US" sz="2800" b="1" dirty="0" smtClean="0"/>
              <a:t>DEPARTMENT(OPD)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 THE PATIENTS DEPARTMENT</a:t>
            </a:r>
            <a:endParaRPr lang="en-US" sz="2800" dirty="0"/>
          </a:p>
          <a:p>
            <a:r>
              <a:rPr lang="en-US" dirty="0"/>
              <a:t>Male medical ward (</a:t>
            </a:r>
            <a:r>
              <a:rPr lang="en-US" b="1" dirty="0"/>
              <a:t>ST. Michael</a:t>
            </a:r>
            <a:r>
              <a:rPr lang="en-US" dirty="0"/>
              <a:t>)</a:t>
            </a:r>
          </a:p>
          <a:p>
            <a:r>
              <a:rPr lang="en-US" dirty="0"/>
              <a:t>Female medical (</a:t>
            </a:r>
            <a:r>
              <a:rPr lang="en-US" b="1" dirty="0"/>
              <a:t>ST Raphael</a:t>
            </a:r>
            <a:r>
              <a:rPr lang="en-US" dirty="0"/>
              <a:t>)</a:t>
            </a:r>
          </a:p>
          <a:p>
            <a:r>
              <a:rPr lang="en-US" dirty="0"/>
              <a:t>Children ward </a:t>
            </a:r>
            <a:r>
              <a:rPr lang="en-US" b="1" dirty="0"/>
              <a:t>(ST. Gabriel</a:t>
            </a:r>
            <a:r>
              <a:rPr lang="en-US" dirty="0"/>
              <a:t>)</a:t>
            </a:r>
          </a:p>
          <a:p>
            <a:r>
              <a:rPr lang="en-US" dirty="0"/>
              <a:t>The general ward (</a:t>
            </a:r>
            <a:r>
              <a:rPr lang="en-US" b="1" dirty="0"/>
              <a:t>Our Lady</a:t>
            </a:r>
            <a:r>
              <a:rPr lang="en-US" dirty="0"/>
              <a:t>)</a:t>
            </a:r>
          </a:p>
          <a:p>
            <a:r>
              <a:rPr lang="en-US" dirty="0"/>
              <a:t>The maternity </a:t>
            </a:r>
            <a:r>
              <a:rPr lang="en-US" b="1" dirty="0"/>
              <a:t>(ST. Gerald</a:t>
            </a:r>
            <a:r>
              <a:rPr lang="en-US" dirty="0"/>
              <a:t>) and</a:t>
            </a:r>
          </a:p>
          <a:p>
            <a:r>
              <a:rPr lang="en-US" dirty="0"/>
              <a:t>The surgical ward.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THE STRUCTURE OF THE </a:t>
            </a:r>
            <a:r>
              <a:rPr lang="en-US" sz="2800" b="1" dirty="0" smtClean="0"/>
              <a:t>LABORATORY and  </a:t>
            </a:r>
            <a:r>
              <a:rPr lang="en-US" sz="2800" b="1" dirty="0"/>
              <a:t>STAFF STRENGTH</a:t>
            </a:r>
            <a:endParaRPr lang="fr-FR" sz="2800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It is divided into four rooms,</a:t>
            </a:r>
          </a:p>
          <a:p>
            <a:r>
              <a:rPr lang="en-US" dirty="0"/>
              <a:t>The reception/collection room</a:t>
            </a:r>
          </a:p>
          <a:p>
            <a:r>
              <a:rPr lang="en-US" dirty="0"/>
              <a:t>The second room </a:t>
            </a:r>
          </a:p>
          <a:p>
            <a:r>
              <a:rPr lang="en-US" dirty="0"/>
              <a:t>The third room</a:t>
            </a:r>
          </a:p>
          <a:p>
            <a:r>
              <a:rPr lang="en-US" dirty="0"/>
              <a:t>The forth room </a:t>
            </a:r>
          </a:p>
          <a:p>
            <a:pPr marL="0" indent="0">
              <a:buNone/>
            </a:pPr>
            <a:r>
              <a:rPr lang="en-US" dirty="0" smtClean="0"/>
              <a:t>   The </a:t>
            </a:r>
            <a:r>
              <a:rPr lang="en-US" dirty="0"/>
              <a:t>laboratory has two members of staff.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660</Words>
  <Application>Microsoft Office PowerPoint</Application>
  <PresentationFormat>Affichage à l'écran (4:3)</PresentationFormat>
  <Paragraphs>171</Paragraphs>
  <Slides>18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Diapositive 1</vt:lpstr>
      <vt:lpstr> SUMMARY </vt:lpstr>
      <vt:lpstr> INTERNSHIP AREA </vt:lpstr>
      <vt:lpstr>GEOGRAPHICAL LOCATION OF THE AREA  </vt:lpstr>
      <vt:lpstr>HISTORY OF THE INDIGENES </vt:lpstr>
      <vt:lpstr>HEALTH CENTER SETTING </vt:lpstr>
      <vt:lpstr> ORGANI GRAM OF THE HEALTH CENTER</vt:lpstr>
      <vt:lpstr> DEPARTMENTS OF THE HEALTH CENTR</vt:lpstr>
      <vt:lpstr>THE STRUCTURE OF THE LABORATORY and  STAFF STRENGTH</vt:lpstr>
      <vt:lpstr>LABORATORY ORGNISATION (Reagents, equipment and quality control)</vt:lpstr>
      <vt:lpstr>SPECIMEN FLOW CHART ANALYTICAL RUNS</vt:lpstr>
      <vt:lpstr>Diapositive 12</vt:lpstr>
      <vt:lpstr>   Medical diagnosis of three most prevalent diseases in the Health Centre for the past three years  Table 1Statistics of the most prevalent diseases 2009  </vt:lpstr>
      <vt:lpstr>Diapositive 14</vt:lpstr>
      <vt:lpstr> Table 4: Statistic of the three most incident laboratory diagnosis from the 23rd April 2012 to 18th May 2012   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INTERNSHIP AREA HEALTH CENTRE AND BED CAPACITY LABORATORY SPECIMEN FLOW CHART</dc:title>
  <dc:creator>Cidick</dc:creator>
  <cp:lastModifiedBy>Landry</cp:lastModifiedBy>
  <cp:revision>52</cp:revision>
  <dcterms:created xsi:type="dcterms:W3CDTF">2012-06-21T04:18:30Z</dcterms:created>
  <dcterms:modified xsi:type="dcterms:W3CDTF">2012-06-22T04:59:26Z</dcterms:modified>
</cp:coreProperties>
</file>